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shot 2018-11-27 at 2.47.23 PM.png" descr="Screenshot 2018-11-27 at 2.47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shot 2018-11-27 at 2.51.44 PM.png" descr="Screenshot 2018-11-27 at 2.51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59156"/>
            <a:ext cx="13004800" cy="683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shot 2018-11-27 at 2.52.17 PM.png" descr="Screenshot 2018-11-27 at 2.52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9088"/>
            <a:ext cx="13004800" cy="6775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creenshot 2018-11-27 at 2.52.35 PM.png" descr="Screenshot 2018-11-27 at 2.52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3823"/>
            <a:ext cx="13004800" cy="6705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shot 2018-11-27 at 2.52.46 PM.png" descr="Screenshot 2018-11-27 at 2.52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34254"/>
            <a:ext cx="13004800" cy="6485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shot 2018-11-27 at 3.13.27 PM.png" descr="Screenshot 2018-11-27 at 3.13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14340"/>
            <a:ext cx="13004800" cy="692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18-11-27 at 2.53.03 PM.png" descr="Screenshot 2018-11-27 at 2.53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8704"/>
            <a:ext cx="13004800" cy="6396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creenshot 2018-11-27 at 2.53.22 PM.png" descr="Screenshot 2018-11-27 at 2.53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1071"/>
            <a:ext cx="13004800" cy="669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shot 2018-11-27 at 2.53.38 PM.png" descr="Screenshot 2018-11-27 at 2.53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01344"/>
            <a:ext cx="13004800" cy="635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creenshot 2018-11-28 at 11.30.49 PM.png" descr="Screenshot 2018-11-28 at 11.30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59639"/>
            <a:ext cx="13004800" cy="683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18-11-27 at 3.15.50 PM.png" descr="Screenshot 2018-11-27 at 3.15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16009"/>
            <a:ext cx="13004800" cy="672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shot 2018-11-27 at 2.47.58 PM.png" descr="Screenshot 2018-11-27 at 2.47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71270"/>
            <a:ext cx="13004800" cy="661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8-11-28 at 11.29.53 PM.png" descr="Screenshot 2018-11-28 at 11.29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2434"/>
            <a:ext cx="13004800" cy="7208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shot 2018-11-27 at 2.45.14 PM.png" descr="Screenshot 2018-11-27 at 2.45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278" y="1583082"/>
            <a:ext cx="12182244" cy="6587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shot 2018-11-28 at 11.34.01 PM.png" descr="Screenshot 2018-11-28 at 11.34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07774"/>
            <a:ext cx="13004800" cy="7138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shot 2018-11-28 at 11.38.21 PM.png" descr="Screenshot 2018-11-28 at 11.38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69476"/>
            <a:ext cx="13004800" cy="7014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creenshot 2018-11-28 at 11.48.23 PM.png" descr="Screenshot 2018-11-28 at 11.48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184" y="2297314"/>
            <a:ext cx="10838432" cy="5158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ttps://docs.mongodb.com/manual/tutorial/query-documents/"/>
          <p:cNvSpPr txBox="1"/>
          <p:nvPr/>
        </p:nvSpPr>
        <p:spPr>
          <a:xfrm>
            <a:off x="1157465" y="4273778"/>
            <a:ext cx="10689870" cy="12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https://docs.mongodb.com/manual/tutorial/query-documents/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shot 2018-11-29 at 10.25.45 PM.png" descr="Screenshot 2018-11-29 at 10.25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06" y="2278407"/>
            <a:ext cx="12915988" cy="51967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Load Test Data in Mongodb"/>
          <p:cNvSpPr txBox="1"/>
          <p:nvPr/>
        </p:nvSpPr>
        <p:spPr>
          <a:xfrm>
            <a:off x="1575307" y="328551"/>
            <a:ext cx="9854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Load Test Data in 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ongodb Test Datasets"/>
          <p:cNvSpPr txBox="1"/>
          <p:nvPr/>
        </p:nvSpPr>
        <p:spPr>
          <a:xfrm>
            <a:off x="4720844" y="429870"/>
            <a:ext cx="35631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Mongodb Test Datasets</a:t>
            </a:r>
          </a:p>
        </p:txBody>
      </p:sp>
      <p:sp>
        <p:nvSpPr>
          <p:cNvPr id="173" name="https://github.com/ozlerhakan/mongodb-json-files"/>
          <p:cNvSpPr txBox="1"/>
          <p:nvPr/>
        </p:nvSpPr>
        <p:spPr>
          <a:xfrm>
            <a:off x="2754121" y="1674470"/>
            <a:ext cx="74965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https://github.com/ozlerhakan/mongodb-json-files</a:t>
            </a:r>
          </a:p>
        </p:txBody>
      </p:sp>
      <p:sp>
        <p:nvSpPr>
          <p:cNvPr id="174" name="https://raw.githubusercontent.com/mongodb/docs-assets/primer-dataset/primer-dataset.json"/>
          <p:cNvSpPr txBox="1"/>
          <p:nvPr/>
        </p:nvSpPr>
        <p:spPr>
          <a:xfrm>
            <a:off x="718007" y="2353920"/>
            <a:ext cx="1200058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https://raw.githubusercontent.com/mongodb/docs-assets/primer-dataset/primer-dataset.json</a:t>
            </a:r>
          </a:p>
        </p:txBody>
      </p:sp>
      <p:sp>
        <p:nvSpPr>
          <p:cNvPr id="175" name="http://media.mongodb.org/zips.json"/>
          <p:cNvSpPr txBox="1"/>
          <p:nvPr/>
        </p:nvSpPr>
        <p:spPr>
          <a:xfrm>
            <a:off x="3833571" y="3401670"/>
            <a:ext cx="53376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http://media.mongodb.org/zips.json</a:t>
            </a:r>
          </a:p>
        </p:txBody>
      </p:sp>
      <p:sp>
        <p:nvSpPr>
          <p:cNvPr id="176" name="https://github.com/tmcnab/northwind-mongo"/>
          <p:cNvSpPr txBox="1"/>
          <p:nvPr/>
        </p:nvSpPr>
        <p:spPr>
          <a:xfrm>
            <a:off x="3129483" y="4760570"/>
            <a:ext cx="67458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https://github.com/tmcnab/northwind-mongo</a:t>
            </a:r>
          </a:p>
        </p:txBody>
      </p:sp>
      <p:sp>
        <p:nvSpPr>
          <p:cNvPr id="177" name="https://github.com/cjlee/northwind"/>
          <p:cNvSpPr txBox="1"/>
          <p:nvPr/>
        </p:nvSpPr>
        <p:spPr>
          <a:xfrm>
            <a:off x="3905351" y="4081120"/>
            <a:ext cx="51940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https://github.com/cjlee/northwind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Northwind.png" descr="Northwi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0710"/>
            <a:ext cx="13004800" cy="651217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Northwind Database"/>
          <p:cNvSpPr txBox="1"/>
          <p:nvPr/>
        </p:nvSpPr>
        <p:spPr>
          <a:xfrm>
            <a:off x="4955235" y="201270"/>
            <a:ext cx="309433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Northwind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goimport command line tool"/>
          <p:cNvSpPr txBox="1"/>
          <p:nvPr/>
        </p:nvSpPr>
        <p:spPr>
          <a:xfrm>
            <a:off x="4070400" y="277470"/>
            <a:ext cx="48640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mongoimport command line tool</a:t>
            </a:r>
          </a:p>
        </p:txBody>
      </p:sp>
      <p:sp>
        <p:nvSpPr>
          <p:cNvPr id="183" name="https://docs.mongodb.com/manual/reference/program/mongoimport/"/>
          <p:cNvSpPr txBox="1"/>
          <p:nvPr/>
        </p:nvSpPr>
        <p:spPr>
          <a:xfrm>
            <a:off x="1351736" y="760070"/>
            <a:ext cx="1030132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https://docs.mongodb.com/manual/reference/program/mongoimport/</a:t>
            </a:r>
          </a:p>
        </p:txBody>
      </p:sp>
      <p:sp>
        <p:nvSpPr>
          <p:cNvPr id="184" name="mongoimport --db users --collection contacts --file contacts.json"/>
          <p:cNvSpPr txBox="1"/>
          <p:nvPr/>
        </p:nvSpPr>
        <p:spPr>
          <a:xfrm>
            <a:off x="998884" y="2908944"/>
            <a:ext cx="11007032" cy="40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mongoimport --db users --collection contacts --file contacts.json</a:t>
            </a:r>
          </a:p>
        </p:txBody>
      </p:sp>
      <p:sp>
        <p:nvSpPr>
          <p:cNvPr id="185" name="mongoimport --db users --collection contacts --type csv --headerline --file /opt/backups/contacts.csv"/>
          <p:cNvSpPr txBox="1"/>
          <p:nvPr/>
        </p:nvSpPr>
        <p:spPr>
          <a:xfrm>
            <a:off x="496143" y="5052670"/>
            <a:ext cx="12012514" cy="76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mongoimport --db users --collection contacts --type csv --headerline --file /opt/backups/contacts.csv</a:t>
            </a:r>
          </a:p>
        </p:txBody>
      </p:sp>
      <p:sp>
        <p:nvSpPr>
          <p:cNvPr id="186" name="Import JSON File"/>
          <p:cNvSpPr txBox="1"/>
          <p:nvPr/>
        </p:nvSpPr>
        <p:spPr>
          <a:xfrm>
            <a:off x="5206695" y="2474570"/>
            <a:ext cx="259141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Import JSON File</a:t>
            </a:r>
          </a:p>
        </p:txBody>
      </p:sp>
      <p:sp>
        <p:nvSpPr>
          <p:cNvPr id="187" name="Import CSV File"/>
          <p:cNvSpPr txBox="1"/>
          <p:nvPr/>
        </p:nvSpPr>
        <p:spPr>
          <a:xfrm>
            <a:off x="5313984" y="4646270"/>
            <a:ext cx="23768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Import CSV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18-11-27 at 2.48.18 PM.png" descr="Screenshot 2018-11-27 at 2.48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4364"/>
            <a:ext cx="13004800" cy="6644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enerate Dummy Data"/>
          <p:cNvSpPr txBox="1"/>
          <p:nvPr/>
        </p:nvSpPr>
        <p:spPr>
          <a:xfrm>
            <a:off x="1101090" y="33785"/>
            <a:ext cx="10802621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Generate Dummy Data</a:t>
            </a:r>
          </a:p>
        </p:txBody>
      </p:sp>
      <p:sp>
        <p:nvSpPr>
          <p:cNvPr id="190" name="https://mockaroo.com/"/>
          <p:cNvSpPr txBox="1"/>
          <p:nvPr/>
        </p:nvSpPr>
        <p:spPr>
          <a:xfrm>
            <a:off x="2394077" y="3440051"/>
            <a:ext cx="821664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https://mockaroo.com/</a:t>
            </a:r>
          </a:p>
        </p:txBody>
      </p:sp>
      <p:sp>
        <p:nvSpPr>
          <p:cNvPr id="191" name="http://generatedata.com/"/>
          <p:cNvSpPr txBox="1"/>
          <p:nvPr/>
        </p:nvSpPr>
        <p:spPr>
          <a:xfrm>
            <a:off x="2020315" y="4811651"/>
            <a:ext cx="89641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http://generatedata.com/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ssignment"/>
          <p:cNvSpPr txBox="1"/>
          <p:nvPr/>
        </p:nvSpPr>
        <p:spPr>
          <a:xfrm>
            <a:off x="4370324" y="150751"/>
            <a:ext cx="426415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194" name="Use the testdatagenerator available with MongoBooster to generate and Load sample data( for eg) Product details) to MongoDB. Refer here for More info https://mongobooster.com/features#TestDataGenerator…"/>
          <p:cNvSpPr txBox="1"/>
          <p:nvPr/>
        </p:nvSpPr>
        <p:spPr>
          <a:xfrm>
            <a:off x="61987" y="258800"/>
            <a:ext cx="12880827" cy="923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</a:p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  <a:r>
              <a:t>Use the testdatagenerator available with MongoBooster to generate and Load sample data( for eg) Product details) to MongoDB. Refer here for More info https://mongobooster.com/features#TestDataGenerator</a:t>
            </a:r>
          </a:p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  <a:r>
              <a:t>Use https://www.mockaroo.com/ to generate user profile data  a JSON output and load the data to MongoDB using MongoBooster and then using Mongoimport utility</a:t>
            </a:r>
          </a:p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  <a:r>
              <a:t>Repeat the same Exercise using CSV format output from mockaroo.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  <a:r>
              <a:t>Load demo data provided by mongodb team using MongoBooster/MongoImport Tool. Demo Data URL: https://raw.githubusercontent.com/mongodb/docs-assets/primer-dataset/primer-dataset.json</a:t>
            </a:r>
          </a:p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  <a:r>
              <a:t>Load again an useful demo dataset provided by mongodb team. The information is available here :https://docs.mongodb.com/manual/tutorial/aggregation-zip-code-data-set/</a:t>
            </a:r>
          </a:p>
          <a:p>
            <a:pPr marL="388937" indent="-388937" algn="l">
              <a:spcBef>
                <a:spcPts val="3200"/>
              </a:spcBef>
              <a:buSzPct val="145000"/>
              <a:buChar char="•"/>
              <a:defRPr b="0" sz="2700"/>
            </a:pPr>
            <a:r>
              <a:t>The collection is available : http://media.mongodb.org/zips.json?_ga=2.261334925.1881078164.1503396731-778080937.1486117063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Queries"/>
          <p:cNvSpPr txBox="1"/>
          <p:nvPr/>
        </p:nvSpPr>
        <p:spPr>
          <a:xfrm>
            <a:off x="5089651" y="11051"/>
            <a:ext cx="282549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</a:t>
            </a:r>
          </a:p>
        </p:txBody>
      </p:sp>
      <p:pic>
        <p:nvPicPr>
          <p:cNvPr id="197" name="Screenshot 2018-12-02 at 2.45.04 PM.png" descr="Screenshot 2018-12-02 at 2.45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225550"/>
            <a:ext cx="12801600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ind(QUERY, FIELDS TO SELECT)…"/>
          <p:cNvSpPr txBox="1"/>
          <p:nvPr/>
        </p:nvSpPr>
        <p:spPr>
          <a:xfrm>
            <a:off x="1303536" y="4124126"/>
            <a:ext cx="10169129" cy="1505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find</a:t>
            </a:r>
            <a:r>
              <a:t>(QUERY, FIELDS TO SELECT)</a:t>
            </a:r>
          </a:p>
          <a:p>
            <a:pPr algn="l">
              <a:spcBef>
                <a:spcPts val="4200"/>
              </a:spcBef>
              <a:defRPr b="0" sz="3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find</a:t>
            </a:r>
            <a:r>
              <a:t>(QUERY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with</a:t>
            </a:r>
            <a:r>
              <a:t> Conditions, FIELDS TO SELECT)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E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shot 2018-12-02 at 2.53.30 PM.png" descr="Screenshot 2018-12-02 at 2.53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320" y="2180949"/>
            <a:ext cx="11656160" cy="5391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D2B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18-12-02 at 3.41.36 PM.png" descr="Screenshot 2018-12-02 at 3.41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6388" y="3399631"/>
            <a:ext cx="5143501" cy="271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Now Logical and Comparison"/>
          <p:cNvSpPr txBox="1"/>
          <p:nvPr/>
        </p:nvSpPr>
        <p:spPr>
          <a:xfrm>
            <a:off x="1243456" y="11051"/>
            <a:ext cx="1051788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Now Logical and Comparison</a:t>
            </a:r>
          </a:p>
        </p:txBody>
      </p:sp>
      <p:pic>
        <p:nvPicPr>
          <p:cNvPr id="206" name="Screenshot 2018-12-02 at 2.45.04 PM.png" descr="Screenshot 2018-12-02 at 2.45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225550"/>
            <a:ext cx="12801600" cy="730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09" name="Question 1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1:</a:t>
            </a:r>
          </a:p>
        </p:txBody>
      </p:sp>
      <p:sp>
        <p:nvSpPr>
          <p:cNvPr id="210" name="This Query db.inventory.find( { qty: { $in: [ 5, 15 ] } } ) finds the documents in the collection inventory, having qty as 5 and 15."/>
          <p:cNvSpPr txBox="1"/>
          <p:nvPr/>
        </p:nvSpPr>
        <p:spPr>
          <a:xfrm>
            <a:off x="709675" y="3460089"/>
            <a:ext cx="11331754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This Query db.inventory.find( { qty: { $in: [ 5, 15 ] } } ) finds the documents in the collection inventory, having qty as 5 and 15.</a:t>
            </a:r>
          </a:p>
        </p:txBody>
      </p:sp>
      <p:sp>
        <p:nvSpPr>
          <p:cNvPr id="211" name="Is this correct?"/>
          <p:cNvSpPr txBox="1"/>
          <p:nvPr/>
        </p:nvSpPr>
        <p:spPr>
          <a:xfrm>
            <a:off x="4891760" y="4909018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14" name="Question 1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1:</a:t>
            </a:r>
          </a:p>
        </p:txBody>
      </p:sp>
      <p:sp>
        <p:nvSpPr>
          <p:cNvPr id="215" name="This Query db.inventory.find( { qty: { $in: [ 5, 15 ] } } ) finds the documents in the collection inventory, having qty as 5 and 15."/>
          <p:cNvSpPr txBox="1"/>
          <p:nvPr/>
        </p:nvSpPr>
        <p:spPr>
          <a:xfrm>
            <a:off x="709675" y="3460089"/>
            <a:ext cx="11331754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This Query db.inventory.find( { qty: { $in: [ 5, 15 ] } } ) finds the documents in the collection inventory, having qty as 5 and 15.</a:t>
            </a:r>
          </a:p>
        </p:txBody>
      </p:sp>
      <p:sp>
        <p:nvSpPr>
          <p:cNvPr id="216" name="Is this correct?"/>
          <p:cNvSpPr txBox="1"/>
          <p:nvPr/>
        </p:nvSpPr>
        <p:spPr>
          <a:xfrm>
            <a:off x="4891760" y="4909018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17" name="Ans: No . $in is similar to $or operator. So it selects either 5 or 15"/>
          <p:cNvSpPr txBox="1"/>
          <p:nvPr/>
        </p:nvSpPr>
        <p:spPr>
          <a:xfrm>
            <a:off x="555091" y="5949769"/>
            <a:ext cx="118946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No . $in is similar to $or operator. So it selects either 5 or 15</a:t>
            </a:r>
          </a:p>
        </p:txBody>
      </p:sp>
      <p:sp>
        <p:nvSpPr>
          <p:cNvPr id="218" name="Please visit the MongoDB Documentation page for more info https://docs.mongodb.com/manual/reference/operator/query/in/"/>
          <p:cNvSpPr txBox="1"/>
          <p:nvPr/>
        </p:nvSpPr>
        <p:spPr>
          <a:xfrm>
            <a:off x="247090" y="8536042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https://docs.mongodb.com/manual/reference/operator/query/in/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21" name="Question 2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2:</a:t>
            </a:r>
          </a:p>
        </p:txBody>
      </p:sp>
      <p:sp>
        <p:nvSpPr>
          <p:cNvPr id="222" name="When performing  equality checks on the same field,$in operator is more preferable than $or operator. Is this True?"/>
          <p:cNvSpPr txBox="1"/>
          <p:nvPr/>
        </p:nvSpPr>
        <p:spPr>
          <a:xfrm>
            <a:off x="321411" y="3460089"/>
            <a:ext cx="1236197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When performing  equality checks on the same field,$in operator is more preferable than $or operator. Is this True?</a:t>
            </a:r>
          </a:p>
        </p:txBody>
      </p:sp>
      <p:sp>
        <p:nvSpPr>
          <p:cNvPr id="223" name="Is this correct?"/>
          <p:cNvSpPr txBox="1"/>
          <p:nvPr/>
        </p:nvSpPr>
        <p:spPr>
          <a:xfrm>
            <a:off x="4891760" y="4909018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shot 2018-11-27 at 2.48.29 PM.png" descr="Screenshot 2018-11-27 at 2.48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2857"/>
            <a:ext cx="13004800" cy="6627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26" name="Question 2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2:</a:t>
            </a:r>
          </a:p>
        </p:txBody>
      </p:sp>
      <p:sp>
        <p:nvSpPr>
          <p:cNvPr id="227" name="When performing  equality checks on the same field,$in operator is more preferable than $or operator. Is this True?"/>
          <p:cNvSpPr txBox="1"/>
          <p:nvPr/>
        </p:nvSpPr>
        <p:spPr>
          <a:xfrm>
            <a:off x="321411" y="3460089"/>
            <a:ext cx="1236197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When performing  equality checks on the same field,$in operator is more preferable than $or operator. Is this True?</a:t>
            </a:r>
          </a:p>
        </p:txBody>
      </p:sp>
      <p:sp>
        <p:nvSpPr>
          <p:cNvPr id="228" name="Is this correct?"/>
          <p:cNvSpPr txBox="1"/>
          <p:nvPr/>
        </p:nvSpPr>
        <p:spPr>
          <a:xfrm>
            <a:off x="4891760" y="4909018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29" name="Ans: Yes"/>
          <p:cNvSpPr txBox="1"/>
          <p:nvPr/>
        </p:nvSpPr>
        <p:spPr>
          <a:xfrm>
            <a:off x="5666181" y="5911993"/>
            <a:ext cx="167243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Yes</a:t>
            </a:r>
          </a:p>
        </p:txBody>
      </p:sp>
      <p:sp>
        <p:nvSpPr>
          <p:cNvPr id="230" name="Please visit the MongoDB Documentation page for more info https://docs.mongodb.com/manual/reference/operator/query/in/"/>
          <p:cNvSpPr txBox="1"/>
          <p:nvPr/>
        </p:nvSpPr>
        <p:spPr>
          <a:xfrm>
            <a:off x="373938" y="8451375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https://docs.mongodb.com/manual/reference/operator/query/in/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33" name="Question 3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3:</a:t>
            </a:r>
          </a:p>
        </p:txBody>
      </p:sp>
      <p:sp>
        <p:nvSpPr>
          <p:cNvPr id="234" name="In this Query using $not operator, the result will have two types of documents"/>
          <p:cNvSpPr txBox="1"/>
          <p:nvPr/>
        </p:nvSpPr>
        <p:spPr>
          <a:xfrm>
            <a:off x="321411" y="3460089"/>
            <a:ext cx="12090096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In this Query using $not operator, the result will have two types of documents</a:t>
            </a:r>
          </a:p>
        </p:txBody>
      </p:sp>
      <p:sp>
        <p:nvSpPr>
          <p:cNvPr id="235" name="Is this correct?"/>
          <p:cNvSpPr txBox="1"/>
          <p:nvPr/>
        </p:nvSpPr>
        <p:spPr>
          <a:xfrm>
            <a:off x="1352693" y="6933440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36" name="Documents with the price field value is less than or equal to 1.99…"/>
          <p:cNvSpPr txBox="1"/>
          <p:nvPr/>
        </p:nvSpPr>
        <p:spPr>
          <a:xfrm>
            <a:off x="947407" y="4725709"/>
            <a:ext cx="11109986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 the price field value is less than or equal to 1.99 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without price field</a:t>
            </a:r>
          </a:p>
        </p:txBody>
      </p:sp>
      <p:sp>
        <p:nvSpPr>
          <p:cNvPr id="237" name="db.inventory.find( { price: { $not: { $gt: 1.99 } } } )"/>
          <p:cNvSpPr txBox="1"/>
          <p:nvPr/>
        </p:nvSpPr>
        <p:spPr>
          <a:xfrm>
            <a:off x="2766432" y="6109382"/>
            <a:ext cx="7741921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db.inventory.find( { price: { $not: { $gt: 1.99 } }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40" name="Question 3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3:</a:t>
            </a:r>
          </a:p>
        </p:txBody>
      </p:sp>
      <p:sp>
        <p:nvSpPr>
          <p:cNvPr id="241" name="In this Query using $not operator, the result will have two types of documents"/>
          <p:cNvSpPr txBox="1"/>
          <p:nvPr/>
        </p:nvSpPr>
        <p:spPr>
          <a:xfrm>
            <a:off x="321411" y="3460089"/>
            <a:ext cx="12090096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In this Query using $not operator, the result will have two types of documents</a:t>
            </a:r>
          </a:p>
        </p:txBody>
      </p:sp>
      <p:sp>
        <p:nvSpPr>
          <p:cNvPr id="242" name="Is this correct?"/>
          <p:cNvSpPr txBox="1"/>
          <p:nvPr/>
        </p:nvSpPr>
        <p:spPr>
          <a:xfrm>
            <a:off x="1352693" y="6933440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43" name="Ans: Yes"/>
          <p:cNvSpPr txBox="1"/>
          <p:nvPr/>
        </p:nvSpPr>
        <p:spPr>
          <a:xfrm>
            <a:off x="5666181" y="6970651"/>
            <a:ext cx="167243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Yes</a:t>
            </a:r>
          </a:p>
        </p:txBody>
      </p:sp>
      <p:sp>
        <p:nvSpPr>
          <p:cNvPr id="244" name="Please visit the MongoDB Documentation page for more info https://docs.mongodb.com/manual/reference/operator/query/not/"/>
          <p:cNvSpPr txBox="1"/>
          <p:nvPr/>
        </p:nvSpPr>
        <p:spPr>
          <a:xfrm>
            <a:off x="237998" y="8426771"/>
            <a:ext cx="122569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https://docs.mongodb.com/manual/reference/operator/query/not/</a:t>
            </a:r>
          </a:p>
        </p:txBody>
      </p:sp>
      <p:sp>
        <p:nvSpPr>
          <p:cNvPr id="245" name="Documents with the price field value is less than or equal to 1.99…"/>
          <p:cNvSpPr txBox="1"/>
          <p:nvPr/>
        </p:nvSpPr>
        <p:spPr>
          <a:xfrm>
            <a:off x="947407" y="4725709"/>
            <a:ext cx="11109986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 the price field value is less than or equal to 1.99 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without price field</a:t>
            </a:r>
          </a:p>
        </p:txBody>
      </p:sp>
      <p:sp>
        <p:nvSpPr>
          <p:cNvPr id="246" name="db.inventory.find( { price: { $not: { $gt: 1.99 } } } )"/>
          <p:cNvSpPr txBox="1"/>
          <p:nvPr/>
        </p:nvSpPr>
        <p:spPr>
          <a:xfrm>
            <a:off x="2766432" y="6109382"/>
            <a:ext cx="7741921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db.inventory.find( { price: { $not: { $gt: 1.99 } }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49" name="Question 4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4:</a:t>
            </a:r>
          </a:p>
        </p:txBody>
      </p:sp>
      <p:sp>
        <p:nvSpPr>
          <p:cNvPr id="250" name="In this Query using $lte operator, the result will have two types of documents"/>
          <p:cNvSpPr txBox="1"/>
          <p:nvPr/>
        </p:nvSpPr>
        <p:spPr>
          <a:xfrm>
            <a:off x="321411" y="3460089"/>
            <a:ext cx="11939322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In this Query using $lte operator, the result will have two types of documents</a:t>
            </a:r>
          </a:p>
        </p:txBody>
      </p:sp>
      <p:sp>
        <p:nvSpPr>
          <p:cNvPr id="251" name="Is this correct?"/>
          <p:cNvSpPr txBox="1"/>
          <p:nvPr/>
        </p:nvSpPr>
        <p:spPr>
          <a:xfrm>
            <a:off x="302827" y="6933440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52" name="Documents with the qty field value is less than or equal to 20…"/>
          <p:cNvSpPr txBox="1"/>
          <p:nvPr/>
        </p:nvSpPr>
        <p:spPr>
          <a:xfrm>
            <a:off x="947407" y="4725709"/>
            <a:ext cx="10425100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 the qty field value is less than or equal to 20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without qty field</a:t>
            </a:r>
          </a:p>
        </p:txBody>
      </p:sp>
      <p:sp>
        <p:nvSpPr>
          <p:cNvPr id="253" name="db.inventory.find( { qty: { $lte: 20 } } )"/>
          <p:cNvSpPr txBox="1"/>
          <p:nvPr/>
        </p:nvSpPr>
        <p:spPr>
          <a:xfrm>
            <a:off x="3563467" y="6109382"/>
            <a:ext cx="5877866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db.inventory.find( { qty: { $lte: 20 }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56" name="Question 4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4:</a:t>
            </a:r>
          </a:p>
        </p:txBody>
      </p:sp>
      <p:sp>
        <p:nvSpPr>
          <p:cNvPr id="257" name="In this Query using $lte operator, the result will have two types of documents"/>
          <p:cNvSpPr txBox="1"/>
          <p:nvPr/>
        </p:nvSpPr>
        <p:spPr>
          <a:xfrm>
            <a:off x="321411" y="3460089"/>
            <a:ext cx="11939322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In this Query using $lte operator, the result will have two types of documents</a:t>
            </a:r>
          </a:p>
        </p:txBody>
      </p:sp>
      <p:sp>
        <p:nvSpPr>
          <p:cNvPr id="258" name="Is this correct?"/>
          <p:cNvSpPr txBox="1"/>
          <p:nvPr/>
        </p:nvSpPr>
        <p:spPr>
          <a:xfrm>
            <a:off x="302827" y="6933440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59" name="Ans: No. It wont return documents without qty field, contrary to the $not operator."/>
          <p:cNvSpPr txBox="1"/>
          <p:nvPr/>
        </p:nvSpPr>
        <p:spPr>
          <a:xfrm>
            <a:off x="216357" y="7504051"/>
            <a:ext cx="12368887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No. It wont return documents without qty field, contrary to the $not operator.</a:t>
            </a:r>
          </a:p>
        </p:txBody>
      </p:sp>
      <p:sp>
        <p:nvSpPr>
          <p:cNvPr id="260" name="Please visit the MongoDB Documentation page for more info https://docs.mongodb.com/manual/reference/operator/query/lte/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https://docs.mongodb.com/manual/reference/operator/query/lte/</a:t>
            </a:r>
          </a:p>
        </p:txBody>
      </p:sp>
      <p:sp>
        <p:nvSpPr>
          <p:cNvPr id="261" name="Documents with the qty field value is less than or equal to 20…"/>
          <p:cNvSpPr txBox="1"/>
          <p:nvPr/>
        </p:nvSpPr>
        <p:spPr>
          <a:xfrm>
            <a:off x="947407" y="4725709"/>
            <a:ext cx="10425100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 the qty field value is less than or equal to 20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 startAt="1"/>
              <a:defRPr b="0" sz="2800"/>
            </a:pPr>
            <a:r>
              <a:t>Documents without qty field</a:t>
            </a:r>
          </a:p>
        </p:txBody>
      </p:sp>
      <p:sp>
        <p:nvSpPr>
          <p:cNvPr id="262" name="db.inventory.find( { qty: { $lte: 20 } } )"/>
          <p:cNvSpPr txBox="1"/>
          <p:nvPr/>
        </p:nvSpPr>
        <p:spPr>
          <a:xfrm>
            <a:off x="3563467" y="6109382"/>
            <a:ext cx="5877866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db.inventory.find( { qty: { $lte: 20 }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65" name="Question 5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5:</a:t>
            </a:r>
          </a:p>
        </p:txBody>
      </p:sp>
      <p:sp>
        <p:nvSpPr>
          <p:cNvPr id="266" name="This Query will produce   the _id field in the result. Is this True?"/>
          <p:cNvSpPr txBox="1"/>
          <p:nvPr/>
        </p:nvSpPr>
        <p:spPr>
          <a:xfrm>
            <a:off x="321411" y="3701389"/>
            <a:ext cx="1144351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This Query will produce   the _id field in the result. Is this True?</a:t>
            </a:r>
          </a:p>
        </p:txBody>
      </p:sp>
      <p:sp>
        <p:nvSpPr>
          <p:cNvPr id="267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68" name="db.products.find( { qty: { $gt: 25 } }, { item: 1, qty: 1 } )"/>
          <p:cNvSpPr txBox="1"/>
          <p:nvPr/>
        </p:nvSpPr>
        <p:spPr>
          <a:xfrm>
            <a:off x="2199385" y="4909018"/>
            <a:ext cx="8606029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db.products.find( { qty: { $gt: 25 } }, { item: 1, qty: 1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71" name="Question 5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5:</a:t>
            </a:r>
          </a:p>
        </p:txBody>
      </p:sp>
      <p:sp>
        <p:nvSpPr>
          <p:cNvPr id="272" name="This Query will produce   the _id field in the result. Is this True?"/>
          <p:cNvSpPr txBox="1"/>
          <p:nvPr/>
        </p:nvSpPr>
        <p:spPr>
          <a:xfrm>
            <a:off x="321411" y="3701389"/>
            <a:ext cx="1144351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This Query will produce   the _id field in the result. Is this True?</a:t>
            </a:r>
          </a:p>
        </p:txBody>
      </p:sp>
      <p:sp>
        <p:nvSpPr>
          <p:cNvPr id="273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74" name="Ans: Yes, _id is not specifically filtered out in the above Query."/>
          <p:cNvSpPr txBox="1"/>
          <p:nvPr/>
        </p:nvSpPr>
        <p:spPr>
          <a:xfrm>
            <a:off x="837336" y="7349320"/>
            <a:ext cx="1133012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Yes, _id is not specifically filtered out in the above Query.</a:t>
            </a:r>
          </a:p>
        </p:txBody>
      </p:sp>
      <p:sp>
        <p:nvSpPr>
          <p:cNvPr id="275" name="Please visit the MongoDB Documentation page for more info https://docs.mongodb.com/manual/reference/method/db.collection.find/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https://docs.mongodb.com/manual/reference/method/db.collection.find/</a:t>
            </a:r>
          </a:p>
        </p:txBody>
      </p:sp>
      <p:sp>
        <p:nvSpPr>
          <p:cNvPr id="276" name="db.products.find( { qty: { $gt: 25 } }, { item: 1, qty: 1 } )"/>
          <p:cNvSpPr txBox="1"/>
          <p:nvPr/>
        </p:nvSpPr>
        <p:spPr>
          <a:xfrm>
            <a:off x="2199385" y="4909018"/>
            <a:ext cx="8606029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db.products.find( { qty: { $gt: 25 } }, { item: 1, qty: 1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79" name="Question 6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6:</a:t>
            </a:r>
          </a:p>
        </p:txBody>
      </p:sp>
      <p:sp>
        <p:nvSpPr>
          <p:cNvPr id="280" name="In the Query result of the below query all the fields will appear in the result except the _id and the Qty Field."/>
          <p:cNvSpPr txBox="1"/>
          <p:nvPr/>
        </p:nvSpPr>
        <p:spPr>
          <a:xfrm>
            <a:off x="321411" y="3460089"/>
            <a:ext cx="12511127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In the Query result of the below query all the fields will appear in the result except the _id and the Qty Field.</a:t>
            </a:r>
          </a:p>
        </p:txBody>
      </p:sp>
      <p:sp>
        <p:nvSpPr>
          <p:cNvPr id="281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82" name="db.products.find( { qty: { $gt: 25 } }, { _id: 0, qty: 0 } )"/>
          <p:cNvSpPr txBox="1"/>
          <p:nvPr/>
        </p:nvSpPr>
        <p:spPr>
          <a:xfrm>
            <a:off x="2199385" y="4909018"/>
            <a:ext cx="8388402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db.products.find( { qty: { $gt: 25 } }, { _id: 0, qty: 0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85" name="Question 6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6:</a:t>
            </a:r>
          </a:p>
        </p:txBody>
      </p:sp>
      <p:sp>
        <p:nvSpPr>
          <p:cNvPr id="286" name="In the Query result of the below query all the fields will appear in the result except the _id and the Qty Field."/>
          <p:cNvSpPr txBox="1"/>
          <p:nvPr/>
        </p:nvSpPr>
        <p:spPr>
          <a:xfrm>
            <a:off x="321411" y="3460089"/>
            <a:ext cx="12511127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In the Query result of the below query all the fields will appear in the result except the _id and the Qty Field.</a:t>
            </a:r>
          </a:p>
        </p:txBody>
      </p:sp>
      <p:sp>
        <p:nvSpPr>
          <p:cNvPr id="287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88" name="Ans: Yes, Because _id and Qty are explicitly filtered out."/>
          <p:cNvSpPr txBox="1"/>
          <p:nvPr/>
        </p:nvSpPr>
        <p:spPr>
          <a:xfrm>
            <a:off x="837336" y="7349320"/>
            <a:ext cx="1020846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Yes, Because _id and Qty are explicitly filtered out.</a:t>
            </a:r>
          </a:p>
        </p:txBody>
      </p:sp>
      <p:sp>
        <p:nvSpPr>
          <p:cNvPr id="289" name="Please visit the MongoDB Documentation page for more info https://docs.mongodb.com/manual/reference/method/db.collection.find/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https://docs.mongodb.com/manual/reference/method/db.collection.find/</a:t>
            </a:r>
          </a:p>
        </p:txBody>
      </p:sp>
      <p:sp>
        <p:nvSpPr>
          <p:cNvPr id="290" name="db.products.find( { qty: { $gt: 25 } }, { _id: 0, qty: 0 } )"/>
          <p:cNvSpPr txBox="1"/>
          <p:nvPr/>
        </p:nvSpPr>
        <p:spPr>
          <a:xfrm>
            <a:off x="2199385" y="4909018"/>
            <a:ext cx="8388402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800"/>
            </a:lvl1pPr>
          </a:lstStyle>
          <a:p>
            <a:pPr/>
            <a:r>
              <a:t>db.products.find( { qty: { $gt: 25 } }, { _id: 0, qty: 0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93" name="Question 7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7:</a:t>
            </a:r>
          </a:p>
        </p:txBody>
      </p:sp>
      <p:sp>
        <p:nvSpPr>
          <p:cNvPr id="294" name="The two statements produce equal results."/>
          <p:cNvSpPr txBox="1"/>
          <p:nvPr/>
        </p:nvSpPr>
        <p:spPr>
          <a:xfrm>
            <a:off x="321411" y="3701389"/>
            <a:ext cx="785297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The two statements produce equal results.</a:t>
            </a:r>
          </a:p>
        </p:txBody>
      </p:sp>
      <p:sp>
        <p:nvSpPr>
          <p:cNvPr id="295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296" name="db.bios.find().sort( { name: 1 } ).limit( 5 )…"/>
          <p:cNvSpPr txBox="1"/>
          <p:nvPr/>
        </p:nvSpPr>
        <p:spPr>
          <a:xfrm>
            <a:off x="2199385" y="4489918"/>
            <a:ext cx="6418023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b="0" sz="2800"/>
            </a:pPr>
            <a:r>
              <a:t>db.bios.find().sort( { name: 1 } ).limit( 5 )</a:t>
            </a:r>
          </a:p>
          <a:p>
            <a:pPr algn="l">
              <a:spcBef>
                <a:spcPts val="3200"/>
              </a:spcBef>
              <a:defRPr b="0" sz="2800"/>
            </a:pPr>
            <a:r>
              <a:t>db.bios.find().limit( 5 ).sort( { name: 1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shot 2018-11-27 at 2.48.51 PM.png" descr="Screenshot 2018-11-27 at 2.4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2747"/>
            <a:ext cx="13004800" cy="6628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Queries Quiz"/>
          <p:cNvSpPr txBox="1"/>
          <p:nvPr/>
        </p:nvSpPr>
        <p:spPr>
          <a:xfrm>
            <a:off x="4193158" y="-14349"/>
            <a:ext cx="46184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Queries Quiz</a:t>
            </a:r>
          </a:p>
        </p:txBody>
      </p:sp>
      <p:sp>
        <p:nvSpPr>
          <p:cNvPr id="299" name="Question 7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7:</a:t>
            </a:r>
          </a:p>
        </p:txBody>
      </p:sp>
      <p:sp>
        <p:nvSpPr>
          <p:cNvPr id="300" name="The two statements produce equal results."/>
          <p:cNvSpPr txBox="1"/>
          <p:nvPr/>
        </p:nvSpPr>
        <p:spPr>
          <a:xfrm>
            <a:off x="321411" y="3701389"/>
            <a:ext cx="785297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The two statements produce equal results.</a:t>
            </a:r>
          </a:p>
        </p:txBody>
      </p:sp>
      <p:sp>
        <p:nvSpPr>
          <p:cNvPr id="301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302" name="Ans: Yes, The order of limit() and the sort() methods is not significant."/>
          <p:cNvSpPr txBox="1"/>
          <p:nvPr/>
        </p:nvSpPr>
        <p:spPr>
          <a:xfrm>
            <a:off x="837336" y="7108020"/>
            <a:ext cx="12060855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Yes, The order of limit() and the sort() methods is not significant.</a:t>
            </a:r>
          </a:p>
        </p:txBody>
      </p:sp>
      <p:sp>
        <p:nvSpPr>
          <p:cNvPr id="303" name="Please visit the MongoDB Documentation page for more info https://docs.mongodb.com/manual/reference/method/db.collection.find/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https://docs.mongodb.com/manual/reference/method/db.collection.find/</a:t>
            </a:r>
          </a:p>
        </p:txBody>
      </p:sp>
      <p:sp>
        <p:nvSpPr>
          <p:cNvPr id="304" name="db.bios.find().sort( { name: 1 } ).limit( 5 )…"/>
          <p:cNvSpPr txBox="1"/>
          <p:nvPr/>
        </p:nvSpPr>
        <p:spPr>
          <a:xfrm>
            <a:off x="2199385" y="4489918"/>
            <a:ext cx="6418023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b="0" sz="2800"/>
            </a:pPr>
            <a:r>
              <a:t>db.bios.find().sort( { name: 1 } ).limit( 5 )</a:t>
            </a:r>
          </a:p>
          <a:p>
            <a:pPr algn="l">
              <a:spcBef>
                <a:spcPts val="3200"/>
              </a:spcBef>
              <a:defRPr b="0" sz="2800"/>
            </a:pPr>
            <a:r>
              <a:t>db.bios.find().limit( 5 ).sort( { name: 1 }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Update Documents"/>
          <p:cNvSpPr txBox="1"/>
          <p:nvPr/>
        </p:nvSpPr>
        <p:spPr>
          <a:xfrm>
            <a:off x="3029965" y="-1649"/>
            <a:ext cx="69448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Update Documents</a:t>
            </a:r>
          </a:p>
        </p:txBody>
      </p:sp>
      <p:pic>
        <p:nvPicPr>
          <p:cNvPr id="307" name="Screenshot 2018-12-02 at 5.14.12 PM.png" descr="Screenshot 2018-12-02 at 5.14.12 PM.png"/>
          <p:cNvPicPr>
            <a:picLocks noChangeAspect="1"/>
          </p:cNvPicPr>
          <p:nvPr/>
        </p:nvPicPr>
        <p:blipFill>
          <a:blip r:embed="rId2">
            <a:extLst/>
          </a:blip>
          <a:srcRect l="0" t="0" r="54011" b="0"/>
          <a:stretch>
            <a:fillRect/>
          </a:stretch>
        </p:blipFill>
        <p:spPr>
          <a:xfrm>
            <a:off x="8164050" y="2598168"/>
            <a:ext cx="3430181" cy="4685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shot 2018-12-02 at 5.14.01 PM.png" descr="Screenshot 2018-12-02 at 5.14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937" y="2469546"/>
            <a:ext cx="7372747" cy="4793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elete Documents"/>
          <p:cNvSpPr txBox="1"/>
          <p:nvPr/>
        </p:nvSpPr>
        <p:spPr>
          <a:xfrm>
            <a:off x="3191891" y="-120182"/>
            <a:ext cx="662101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Delete Documents</a:t>
            </a:r>
          </a:p>
        </p:txBody>
      </p:sp>
      <p:sp>
        <p:nvSpPr>
          <p:cNvPr id="311" name="deleteOne()…"/>
          <p:cNvSpPr txBox="1"/>
          <p:nvPr/>
        </p:nvSpPr>
        <p:spPr>
          <a:xfrm>
            <a:off x="600880" y="3684451"/>
            <a:ext cx="11425983" cy="2384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400">
                <a:latin typeface="Consolas"/>
                <a:ea typeface="Consolas"/>
                <a:cs typeface="Consolas"/>
                <a:sym typeface="Consolas"/>
              </a:defRPr>
            </a:pPr>
            <a:r>
              <a:t>deleteOne()</a:t>
            </a:r>
          </a:p>
          <a:p>
            <a:pPr algn="l">
              <a:defRPr b="0" sz="5400">
                <a:latin typeface="Consolas"/>
                <a:ea typeface="Consolas"/>
                <a:cs typeface="Consolas"/>
                <a:sym typeface="Consolas"/>
              </a:defRPr>
            </a:pPr>
            <a:r>
              <a:t>deleteMany()</a:t>
            </a:r>
          </a:p>
          <a:p>
            <a:pPr algn="l">
              <a:defRPr b="0" sz="5400">
                <a:latin typeface="Consolas"/>
                <a:ea typeface="Consolas"/>
                <a:cs typeface="Consolas"/>
                <a:sym typeface="Consolas"/>
              </a:defRPr>
            </a:pPr>
            <a:r>
              <a:t>remove() with option (justOne)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Working with Arrays"/>
          <p:cNvSpPr txBox="1"/>
          <p:nvPr/>
        </p:nvSpPr>
        <p:spPr>
          <a:xfrm>
            <a:off x="2916047" y="66084"/>
            <a:ext cx="717270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Working with Arrays</a:t>
            </a:r>
          </a:p>
        </p:txBody>
      </p:sp>
      <p:pic>
        <p:nvPicPr>
          <p:cNvPr id="314" name="Screenshot 2018-12-03 at 3.30.02 PM.png" descr="Screenshot 2018-12-03 at 3.30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090" y="3349260"/>
            <a:ext cx="12108834" cy="3120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ypes of Array Data"/>
          <p:cNvSpPr txBox="1"/>
          <p:nvPr/>
        </p:nvSpPr>
        <p:spPr>
          <a:xfrm>
            <a:off x="5025491" y="345203"/>
            <a:ext cx="295381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Types of Array Data</a:t>
            </a:r>
          </a:p>
        </p:txBody>
      </p:sp>
      <p:pic>
        <p:nvPicPr>
          <p:cNvPr id="317" name="Screenshot 2018-12-03 at 3.33.10 PM.png" descr="Screenshot 2018-12-03 at 3.33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249" y="2133089"/>
            <a:ext cx="5480111" cy="600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creenshot 2018-12-03 at 3.33.47 PM.png" descr="Screenshot 2018-12-03 at 3.33.47 PM.png"/>
          <p:cNvPicPr>
            <a:picLocks noChangeAspect="1"/>
          </p:cNvPicPr>
          <p:nvPr/>
        </p:nvPicPr>
        <p:blipFill>
          <a:blip r:embed="rId3">
            <a:extLst/>
          </a:blip>
          <a:srcRect l="0" t="4676" r="0" b="0"/>
          <a:stretch>
            <a:fillRect/>
          </a:stretch>
        </p:blipFill>
        <p:spPr>
          <a:xfrm>
            <a:off x="7933994" y="3665066"/>
            <a:ext cx="2629779" cy="186730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imple"/>
          <p:cNvSpPr txBox="1"/>
          <p:nvPr/>
        </p:nvSpPr>
        <p:spPr>
          <a:xfrm>
            <a:off x="8712545" y="2648137"/>
            <a:ext cx="10725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simple</a:t>
            </a:r>
          </a:p>
        </p:txBody>
      </p:sp>
      <p:sp>
        <p:nvSpPr>
          <p:cNvPr id="320" name="complex / associative"/>
          <p:cNvSpPr txBox="1"/>
          <p:nvPr/>
        </p:nvSpPr>
        <p:spPr>
          <a:xfrm>
            <a:off x="1546385" y="1327337"/>
            <a:ext cx="327416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complex / associative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Working with Arrays"/>
          <p:cNvSpPr txBox="1"/>
          <p:nvPr/>
        </p:nvSpPr>
        <p:spPr>
          <a:xfrm>
            <a:off x="2916047" y="66084"/>
            <a:ext cx="717270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Working with Arrays</a:t>
            </a:r>
          </a:p>
        </p:txBody>
      </p:sp>
      <p:pic>
        <p:nvPicPr>
          <p:cNvPr id="323" name="Screenshot 2018-12-03 at 3.30.02 PM.png" descr="Screenshot 2018-12-03 at 3.30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090" y="3349260"/>
            <a:ext cx="12108834" cy="3120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26" name="Question 1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1:</a:t>
            </a:r>
          </a:p>
        </p:txBody>
      </p:sp>
      <p:sp>
        <p:nvSpPr>
          <p:cNvPr id="327" name="Using $length array Operator, we can find documents with arrays with the number of elements specified."/>
          <p:cNvSpPr txBox="1"/>
          <p:nvPr/>
        </p:nvSpPr>
        <p:spPr>
          <a:xfrm>
            <a:off x="321411" y="3460089"/>
            <a:ext cx="12485172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Using $length array Operator, we can find documents with arrays with the number of elements specified.</a:t>
            </a:r>
          </a:p>
        </p:txBody>
      </p:sp>
      <p:sp>
        <p:nvSpPr>
          <p:cNvPr id="328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31" name="Question 1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1:</a:t>
            </a:r>
          </a:p>
        </p:txBody>
      </p:sp>
      <p:sp>
        <p:nvSpPr>
          <p:cNvPr id="332" name="Using $length array Operator, we can find documents with arrays with the number of elements specified."/>
          <p:cNvSpPr txBox="1"/>
          <p:nvPr/>
        </p:nvSpPr>
        <p:spPr>
          <a:xfrm>
            <a:off x="321411" y="3460089"/>
            <a:ext cx="12485172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Using $length array Operator, we can find documents with arrays with the number of elements specified.</a:t>
            </a:r>
          </a:p>
        </p:txBody>
      </p:sp>
      <p:sp>
        <p:nvSpPr>
          <p:cNvPr id="333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334" name="Ans: Nope. Its $size array Operator."/>
          <p:cNvSpPr txBox="1"/>
          <p:nvPr/>
        </p:nvSpPr>
        <p:spPr>
          <a:xfrm>
            <a:off x="837336" y="7349320"/>
            <a:ext cx="655696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Nope. Its $size array Operator.</a:t>
            </a:r>
          </a:p>
        </p:txBody>
      </p:sp>
      <p:sp>
        <p:nvSpPr>
          <p:cNvPr id="335" name="Please visit the MongoDB Documentation page for more info https://docs.mongodb.com/manual/reference/operator/query/size/#op._S_size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https://docs.mongodb.com/manual/reference/operator/query/size/#op._S_size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38" name="Question 2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2:</a:t>
            </a:r>
          </a:p>
        </p:txBody>
      </p:sp>
      <p:sp>
        <p:nvSpPr>
          <p:cNvPr id="339" name="$all Array Operator is similar to $or operation .Selects all documents where the array has even a single element matching the values passed in the $all operator."/>
          <p:cNvSpPr txBox="1"/>
          <p:nvPr/>
        </p:nvSpPr>
        <p:spPr>
          <a:xfrm>
            <a:off x="321411" y="3218789"/>
            <a:ext cx="12485172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$all Array Operator is similar to $or operation .Selects all documents where the array has even a single element matching the values passed in the $all operator.</a:t>
            </a:r>
          </a:p>
        </p:txBody>
      </p:sp>
      <p:sp>
        <p:nvSpPr>
          <p:cNvPr id="340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43" name="Question 2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2:</a:t>
            </a:r>
          </a:p>
        </p:txBody>
      </p:sp>
      <p:sp>
        <p:nvSpPr>
          <p:cNvPr id="344" name="$all Array Operator is similar to $or operation .Selects all documents where the array has even a single element matching the values passed in the $all operator."/>
          <p:cNvSpPr txBox="1"/>
          <p:nvPr/>
        </p:nvSpPr>
        <p:spPr>
          <a:xfrm>
            <a:off x="321411" y="3218789"/>
            <a:ext cx="12485172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$all Array Operator is similar to $or operation .Selects all documents where the array has even a single element matching the values passed in the $all operator.</a:t>
            </a:r>
          </a:p>
        </p:txBody>
      </p:sp>
      <p:sp>
        <p:nvSpPr>
          <p:cNvPr id="345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346" name="Ans: No, Its the opposite way. Its like $and operation. Selects complete matching."/>
          <p:cNvSpPr txBox="1"/>
          <p:nvPr/>
        </p:nvSpPr>
        <p:spPr>
          <a:xfrm>
            <a:off x="837336" y="7108020"/>
            <a:ext cx="11344758" cy="10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No, Its the opposite way. Its like $and operation. Selects complete matching. </a:t>
            </a:r>
          </a:p>
        </p:txBody>
      </p:sp>
      <p:sp>
        <p:nvSpPr>
          <p:cNvPr id="347" name="Please visit the MongoDB Documentation page for more info https://docs.mongodb.com/manual/reference/operator/query/all/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https://docs.mongodb.com/manual/reference/operator/query/all/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shot 2018-11-27 at 2.49.15 PM.png" descr="Screenshot 2018-11-27 at 2.49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2967"/>
            <a:ext cx="13004800" cy="6627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50" name="Question 3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3:</a:t>
            </a:r>
          </a:p>
        </p:txBody>
      </p:sp>
      <p:sp>
        <p:nvSpPr>
          <p:cNvPr id="351" name="$elemMatch operator supports  multiple queries,so documents with array fields, with atleast one element matching the specified Queries will be returned."/>
          <p:cNvSpPr txBox="1"/>
          <p:nvPr/>
        </p:nvSpPr>
        <p:spPr>
          <a:xfrm>
            <a:off x="321411" y="3218789"/>
            <a:ext cx="12485172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$elemMatch operator supports  multiple queries,so documents with array fields, with atleast one element matching the specified Queries will be returned.</a:t>
            </a:r>
          </a:p>
        </p:txBody>
      </p:sp>
      <p:sp>
        <p:nvSpPr>
          <p:cNvPr id="352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55" name="Question 3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3:</a:t>
            </a:r>
          </a:p>
        </p:txBody>
      </p:sp>
      <p:sp>
        <p:nvSpPr>
          <p:cNvPr id="356" name="$elemMatch operator supports  multiple queries,so documents with array fields, with atleast one element matching the specified Queries will be returned."/>
          <p:cNvSpPr txBox="1"/>
          <p:nvPr/>
        </p:nvSpPr>
        <p:spPr>
          <a:xfrm>
            <a:off x="321411" y="3218789"/>
            <a:ext cx="12485172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$elemMatch operator supports  multiple queries,so documents with array fields, with atleast one element matching the specified Queries will be returned.</a:t>
            </a:r>
          </a:p>
        </p:txBody>
      </p:sp>
      <p:sp>
        <p:nvSpPr>
          <p:cNvPr id="357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358" name="Ans: yes, You can get more info about $elemMatch"/>
          <p:cNvSpPr txBox="1"/>
          <p:nvPr/>
        </p:nvSpPr>
        <p:spPr>
          <a:xfrm>
            <a:off x="837336" y="7349320"/>
            <a:ext cx="936681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 yes, You can get more info about $elemMatch</a:t>
            </a:r>
          </a:p>
        </p:txBody>
      </p:sp>
      <p:sp>
        <p:nvSpPr>
          <p:cNvPr id="359" name="Please visit the MongoDB Documentation page for more info https://docs.mongodb.com/manual/reference/operator/query/elemMatch/#op._S_elemMatch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https://docs.mongodb.com/manual/reference/operator/query/elemMatch/#op._S_elemMatch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62" name="Question 4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4:</a:t>
            </a:r>
          </a:p>
        </p:txBody>
      </p:sp>
      <p:sp>
        <p:nvSpPr>
          <p:cNvPr id="363" name="We cannot pass multiple Query conditions[Compound Filter Conditions on the Array Elements] to find method. For that we have to use  $elemMatch operator ."/>
          <p:cNvSpPr txBox="1"/>
          <p:nvPr/>
        </p:nvSpPr>
        <p:spPr>
          <a:xfrm>
            <a:off x="321411" y="3218789"/>
            <a:ext cx="12485172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We cannot pass multiple Query conditions[Compound Filter Conditions on the Array Elements] to find method. For that we have to use  $elemMatch operator .</a:t>
            </a:r>
          </a:p>
        </p:txBody>
      </p:sp>
      <p:sp>
        <p:nvSpPr>
          <p:cNvPr id="364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Array Quiz"/>
          <p:cNvSpPr txBox="1"/>
          <p:nvPr/>
        </p:nvSpPr>
        <p:spPr>
          <a:xfrm>
            <a:off x="4616831" y="-14349"/>
            <a:ext cx="37711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Array Quiz</a:t>
            </a:r>
          </a:p>
        </p:txBody>
      </p:sp>
      <p:sp>
        <p:nvSpPr>
          <p:cNvPr id="367" name="Question 4:"/>
          <p:cNvSpPr txBox="1"/>
          <p:nvPr/>
        </p:nvSpPr>
        <p:spPr>
          <a:xfrm>
            <a:off x="4440427" y="2047284"/>
            <a:ext cx="41239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 4:</a:t>
            </a:r>
          </a:p>
        </p:txBody>
      </p:sp>
      <p:sp>
        <p:nvSpPr>
          <p:cNvPr id="368" name="We cannot pass multiple Query conditions[Compound Filter Conditions on the Array Elements] to find method. For that we have to use  $elemMatch operator ."/>
          <p:cNvSpPr txBox="1"/>
          <p:nvPr/>
        </p:nvSpPr>
        <p:spPr>
          <a:xfrm>
            <a:off x="321411" y="3218789"/>
            <a:ext cx="12485172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We cannot pass multiple Query conditions[Compound Filter Conditions on the Array Elements] to find method. For that we have to use  $elemMatch operator .</a:t>
            </a:r>
          </a:p>
        </p:txBody>
      </p:sp>
      <p:sp>
        <p:nvSpPr>
          <p:cNvPr id="369" name="Is this correct?"/>
          <p:cNvSpPr txBox="1"/>
          <p:nvPr/>
        </p:nvSpPr>
        <p:spPr>
          <a:xfrm>
            <a:off x="4891760" y="6067269"/>
            <a:ext cx="3221280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Is this correct?</a:t>
            </a:r>
          </a:p>
        </p:txBody>
      </p:sp>
      <p:sp>
        <p:nvSpPr>
          <p:cNvPr id="370" name="Ans:Nope. You can pass multiple Query criteria to find method."/>
          <p:cNvSpPr txBox="1"/>
          <p:nvPr/>
        </p:nvSpPr>
        <p:spPr>
          <a:xfrm>
            <a:off x="837336" y="7349320"/>
            <a:ext cx="1154186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Ans:Nope. You can pass multiple Query criteria to find method.</a:t>
            </a:r>
          </a:p>
        </p:txBody>
      </p:sp>
      <p:sp>
        <p:nvSpPr>
          <p:cNvPr id="371" name="Please visit the MongoDB Documentation page for more info https://docs.mongodb.com/manual/tutorial/query-arrays/"/>
          <p:cNvSpPr txBox="1"/>
          <p:nvPr/>
        </p:nvSpPr>
        <p:spPr>
          <a:xfrm>
            <a:off x="373938" y="8895248"/>
            <a:ext cx="1225692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pPr/>
            <a:r>
              <a:t>Please visit the MongoDB Documentation page for more info https://docs.mongodb.com/manual/tutorial/query-arrays/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chema Design"/>
          <p:cNvSpPr txBox="1"/>
          <p:nvPr/>
        </p:nvSpPr>
        <p:spPr>
          <a:xfrm>
            <a:off x="2765806" y="4224785"/>
            <a:ext cx="7473189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Schema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shot 2018-11-28 at 10.43.31 PM.png" descr="Screenshot 2018-11-28 at 10.4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316" y="1039919"/>
            <a:ext cx="12334168" cy="767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creenshot 2018-11-28 at 10.44.30 PM.png" descr="Screenshot 2018-11-28 at 10.44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059" y="491532"/>
            <a:ext cx="12714682" cy="8770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creenshot 2018-11-28 at 10.47.01 PM.png" descr="Screenshot 2018-11-28 at 10.47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63" y="617491"/>
            <a:ext cx="12563674" cy="8518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ull Text Search"/>
          <p:cNvSpPr txBox="1"/>
          <p:nvPr/>
        </p:nvSpPr>
        <p:spPr>
          <a:xfrm>
            <a:off x="5293715" y="4646270"/>
            <a:ext cx="241737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Full Text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plica Set"/>
          <p:cNvSpPr txBox="1"/>
          <p:nvPr/>
        </p:nvSpPr>
        <p:spPr>
          <a:xfrm>
            <a:off x="5618632" y="4646270"/>
            <a:ext cx="17675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Replica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shot 2018-11-27 at 2.49.42 PM.png" descr="Screenshot 2018-11-27 at 2.49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9191"/>
            <a:ext cx="13004800" cy="6395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rding"/>
          <p:cNvSpPr txBox="1"/>
          <p:nvPr/>
        </p:nvSpPr>
        <p:spPr>
          <a:xfrm>
            <a:off x="5796025" y="4646270"/>
            <a:ext cx="14127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Sharding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ridFS"/>
          <p:cNvSpPr txBox="1"/>
          <p:nvPr/>
        </p:nvSpPr>
        <p:spPr>
          <a:xfrm>
            <a:off x="5948578" y="4646270"/>
            <a:ext cx="11076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GridFS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Map Reduce"/>
          <p:cNvSpPr txBox="1"/>
          <p:nvPr/>
        </p:nvSpPr>
        <p:spPr>
          <a:xfrm>
            <a:off x="5528106" y="4646270"/>
            <a:ext cx="19485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Map Reduce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GEX"/>
          <p:cNvSpPr txBox="1"/>
          <p:nvPr/>
        </p:nvSpPr>
        <p:spPr>
          <a:xfrm>
            <a:off x="5920384" y="4646270"/>
            <a:ext cx="11640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REGEX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Indexing"/>
          <p:cNvSpPr txBox="1"/>
          <p:nvPr/>
        </p:nvSpPr>
        <p:spPr>
          <a:xfrm>
            <a:off x="4934965" y="4367151"/>
            <a:ext cx="31348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Indexing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shot 2018-11-29 at 12.21.35 AM.png" descr="Screenshot 2018-11-29 at 12.21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6470"/>
            <a:ext cx="13004800" cy="2969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Screenshot 2018-11-29 at 12.21.53 AM.png" descr="Screenshot 2018-11-29 at 12.21.5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501" y="3987952"/>
            <a:ext cx="8331798" cy="2932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shot 2018-11-29 at 12.22.17 AM.png" descr="Screenshot 2018-11-29 at 12.22.1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8694" y="7143601"/>
            <a:ext cx="8067412" cy="2135492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dexing"/>
          <p:cNvSpPr txBox="1"/>
          <p:nvPr/>
        </p:nvSpPr>
        <p:spPr>
          <a:xfrm>
            <a:off x="4934965" y="-204849"/>
            <a:ext cx="31348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Indexing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creenshot 2018-11-29 at 12.26.44 AM.png" descr="Screenshot 2018-11-29 at 12.26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0569" y="1275277"/>
            <a:ext cx="4823662" cy="7203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Mongodump &amp; Restore"/>
          <p:cNvSpPr txBox="1"/>
          <p:nvPr/>
        </p:nvSpPr>
        <p:spPr>
          <a:xfrm>
            <a:off x="4763363" y="4646270"/>
            <a:ext cx="34780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Mongodump &amp; Restore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ools"/>
          <p:cNvSpPr txBox="1"/>
          <p:nvPr/>
        </p:nvSpPr>
        <p:spPr>
          <a:xfrm>
            <a:off x="5211826" y="-17015"/>
            <a:ext cx="2581149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405" name="Robomongo / Robo3T…"/>
          <p:cNvSpPr txBox="1"/>
          <p:nvPr/>
        </p:nvSpPr>
        <p:spPr>
          <a:xfrm>
            <a:off x="787400" y="1402689"/>
            <a:ext cx="7115252" cy="362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b="0" sz="3200"/>
            </a:pPr>
            <a:r>
              <a:t>Robomongo / Robo3T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b="0" sz="3200"/>
            </a:pPr>
            <a:r>
              <a:t>MongodbBooster / NoSQLBooster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b="0" sz="3200"/>
            </a:pPr>
            <a:r>
              <a:t>MongoChef / Studio 3T (Not Free)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b="0" sz="3200"/>
            </a:pPr>
            <a:r>
              <a:t>NoSql Manager / Mongodbmanager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shot 2018-11-27 at 2.51.04 PM.png" descr="Screenshot 2018-11-27 at 2.51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12482"/>
            <a:ext cx="13004800" cy="7128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shot 2018-11-27 at 2.51.26 PM.png" descr="Screenshot 2018-11-27 at 2.51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10464"/>
            <a:ext cx="13004800" cy="6332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